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Image source : </a:t>
            </a:r>
            <a:endParaRPr/>
          </a:p>
          <a:p>
            <a:pPr indent="0" lvl="0" marL="0" rtl="0" algn="l">
              <a:spcBef>
                <a:spcPts val="0"/>
              </a:spcBef>
              <a:spcAft>
                <a:spcPts val="0"/>
              </a:spcAft>
              <a:buNone/>
            </a:pPr>
            <a:r>
              <a:rPr lang="en-US"/>
              <a:t>Google Airbnb Images</a:t>
            </a:r>
            <a:endParaRPr/>
          </a:p>
        </p:txBody>
      </p:sp>
      <p:sp>
        <p:nvSpPr>
          <p:cNvPr id="58" name="Google Shape;5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4cb62be4b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4cb62be4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have done clustering in order to group similar data points.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4cb62be4b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4cb62be4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from the elbow method we understood that Cluster Number is same 5 for both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4cb62be4b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4cb62be4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Outlier for Seatlle : Accommodates 10 price is 1700</a:t>
            </a:r>
            <a:endParaRPr/>
          </a:p>
          <a:p>
            <a:pPr indent="0" lvl="0" marL="0" rtl="0" algn="l">
              <a:spcBef>
                <a:spcPts val="0"/>
              </a:spcBef>
              <a:spcAft>
                <a:spcPts val="0"/>
              </a:spcAft>
              <a:buNone/>
            </a:pPr>
            <a:r>
              <a:rPr lang="en-US"/>
              <a:t>Outlier for Sandiego : Accommodates 4 price is 6500</a:t>
            </a:r>
            <a:endParaRPr/>
          </a:p>
          <a:p>
            <a:pPr indent="0" lvl="0" marL="0" rtl="0" algn="l">
              <a:spcBef>
                <a:spcPts val="0"/>
              </a:spcBef>
              <a:spcAft>
                <a:spcPts val="0"/>
              </a:spcAft>
              <a:buNone/>
            </a:pPr>
            <a:r>
              <a:rPr lang="en-US"/>
              <a:t>Prices positively correlated with the </a:t>
            </a:r>
            <a:r>
              <a:rPr lang="en-US"/>
              <a:t>accommodates</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4cb62be4b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4cb62be4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4cb62be4b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4cb62be4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Outliers:</a:t>
            </a:r>
            <a:endParaRPr/>
          </a:p>
          <a:p>
            <a:pPr indent="0" lvl="0" marL="0" rtl="0" algn="l">
              <a:spcBef>
                <a:spcPts val="0"/>
              </a:spcBef>
              <a:spcAft>
                <a:spcPts val="0"/>
              </a:spcAft>
              <a:buNone/>
            </a:pPr>
            <a:r>
              <a:rPr lang="en-US"/>
              <a:t>Seattle -Bedrooms 5 price is 1600 </a:t>
            </a:r>
            <a:endParaRPr/>
          </a:p>
          <a:p>
            <a:pPr indent="0" lvl="0" marL="0" rtl="0" algn="l">
              <a:spcBef>
                <a:spcPts val="0"/>
              </a:spcBef>
              <a:spcAft>
                <a:spcPts val="0"/>
              </a:spcAft>
              <a:buNone/>
            </a:pPr>
            <a:r>
              <a:rPr lang="en-US"/>
              <a:t>Sandiego - Bedrooms 4 price is 7000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4cb62be4b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4cb62be4b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Outlier for Seatlle : Accommodates 5 price is 1700</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Outlier for Sandiego : Accommodates 3 price is 6500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4cb62be4b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4cb62be4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Outlier</a:t>
            </a:r>
            <a:endParaRPr/>
          </a:p>
          <a:p>
            <a:pPr indent="0" lvl="0" marL="0" rtl="0" algn="l">
              <a:spcBef>
                <a:spcPts val="0"/>
              </a:spcBef>
              <a:spcAft>
                <a:spcPts val="0"/>
              </a:spcAft>
              <a:buNone/>
            </a:pPr>
            <a:r>
              <a:rPr lang="en-US"/>
              <a:t>Seattle 8  Beds Price is 1700</a:t>
            </a:r>
            <a:endParaRPr/>
          </a:p>
          <a:p>
            <a:pPr indent="0" lvl="0" marL="0" rtl="0" algn="l">
              <a:spcBef>
                <a:spcPts val="0"/>
              </a:spcBef>
              <a:spcAft>
                <a:spcPts val="0"/>
              </a:spcAft>
              <a:buNone/>
            </a:pPr>
            <a:r>
              <a:rPr lang="en-US"/>
              <a:t>Sandiego  5 Beds price is 7000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4cb62be4b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4cb62be4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4cb62be4b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4cb62be4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Outlier </a:t>
            </a:r>
            <a:endParaRPr/>
          </a:p>
          <a:p>
            <a:pPr indent="0" lvl="0" marL="0" rtl="0" algn="l">
              <a:spcBef>
                <a:spcPts val="0"/>
              </a:spcBef>
              <a:spcAft>
                <a:spcPts val="0"/>
              </a:spcAft>
              <a:buNone/>
            </a:pPr>
            <a:r>
              <a:rPr lang="en-US"/>
              <a:t>Seattle </a:t>
            </a:r>
            <a:endParaRPr/>
          </a:p>
          <a:p>
            <a:pPr indent="0" lvl="0" marL="0" rtl="0" algn="l">
              <a:spcBef>
                <a:spcPts val="0"/>
              </a:spcBef>
              <a:spcAft>
                <a:spcPts val="0"/>
              </a:spcAft>
              <a:buNone/>
            </a:pPr>
            <a:r>
              <a:rPr lang="en-US"/>
              <a:t>Reviews 100 - price is 1600</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4cb62be4b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4cb62be4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saw all other features like price vs bed ,price vs review,price vs bedroom, price vs </a:t>
            </a:r>
            <a:r>
              <a:rPr lang="en-US"/>
              <a:t>accommodates</a:t>
            </a:r>
            <a:r>
              <a:rPr lang="en-US"/>
              <a:t> it correlates positively so we wanted to include </a:t>
            </a:r>
            <a:r>
              <a:rPr lang="en-US"/>
              <a:t>multiple</a:t>
            </a:r>
            <a:r>
              <a:rPr lang="en-US"/>
              <a:t> </a:t>
            </a:r>
            <a:r>
              <a:rPr lang="en-US"/>
              <a:t>features</a:t>
            </a:r>
            <a:r>
              <a:rPr lang="en-US"/>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are trying to </a:t>
            </a:r>
            <a:r>
              <a:rPr lang="en-US"/>
              <a:t>compare</a:t>
            </a:r>
            <a:r>
              <a:rPr lang="en-US"/>
              <a:t> our </a:t>
            </a:r>
            <a:r>
              <a:rPr lang="en-US"/>
              <a:t>methodologies</a:t>
            </a:r>
            <a:r>
              <a:rPr lang="en-US"/>
              <a:t> with </a:t>
            </a:r>
            <a:r>
              <a:rPr lang="en-US"/>
              <a:t>different</a:t>
            </a:r>
            <a:r>
              <a:rPr lang="en-US"/>
              <a:t> other cities.So in that we have </a:t>
            </a:r>
            <a:r>
              <a:rPr lang="en-US"/>
              <a:t>chosen</a:t>
            </a:r>
            <a:r>
              <a:rPr lang="en-US"/>
              <a:t> san </a:t>
            </a:r>
            <a:r>
              <a:rPr lang="en-US"/>
              <a:t>diego</a:t>
            </a:r>
            <a:r>
              <a:rPr lang="en-US"/>
              <a:t> to be compared with seattle data.</a:t>
            </a:r>
            <a:endParaRPr/>
          </a:p>
          <a:p>
            <a:pPr indent="0" lvl="0" marL="0" rtl="0" algn="l">
              <a:spcBef>
                <a:spcPts val="0"/>
              </a:spcBef>
              <a:spcAft>
                <a:spcPts val="0"/>
              </a:spcAft>
              <a:buNone/>
            </a:pPr>
            <a:r>
              <a:rPr lang="en-US"/>
              <a:t>In this missing values ,the highest percent for both is square feet and monthly price .</a:t>
            </a:r>
            <a:endParaRPr/>
          </a:p>
        </p:txBody>
      </p:sp>
      <p:sp>
        <p:nvSpPr>
          <p:cNvPr id="64" name="Google Shape;6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4cb62be4b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4cb62be4b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the comparetive score for kmeans for san dieogo and Seattle for multiple fetaures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4cb62be4b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4cb62be4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from the competive neighbourhood we conclude Competitve places for </a:t>
            </a:r>
            <a:endParaRPr/>
          </a:p>
          <a:p>
            <a:pPr indent="0" lvl="0" marL="0" rtl="0" algn="l">
              <a:spcBef>
                <a:spcPts val="0"/>
              </a:spcBef>
              <a:spcAft>
                <a:spcPts val="0"/>
              </a:spcAft>
              <a:buNone/>
            </a:pPr>
            <a:r>
              <a:rPr lang="en-US"/>
              <a:t>Seattle -Downtown,Capital hill,cental Area,Queen Ane</a:t>
            </a:r>
            <a:endParaRPr/>
          </a:p>
          <a:p>
            <a:pPr indent="0" lvl="0" marL="0" rtl="0" algn="l">
              <a:spcBef>
                <a:spcPts val="0"/>
              </a:spcBef>
              <a:spcAft>
                <a:spcPts val="0"/>
              </a:spcAft>
              <a:buNone/>
            </a:pPr>
            <a:r>
              <a:rPr lang="en-US"/>
              <a:t>Sandiego - Mission Bay,Pacific Beach,Midtown,La jolla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4cb62be4b_0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4cb62be4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By doing regression to understand the forms of relationship with these features the best results for random forest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4cb62be4b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4cb62be4b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all the manual </a:t>
            </a:r>
            <a:r>
              <a:rPr lang="en-US"/>
              <a:t>methodologies we tried  by using H20 Auto ML to check for the scores .. In regression feature importance accommodates beds bathrooms bedroom superhost---similarity leaderboard gives best models and respective scores  and our score is 0.6</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44de2d4e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44de2d4e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have tried TPOT it will run through 1000 of models and  gives us pipeline which suits our dataset.for our features likes </a:t>
            </a:r>
            <a:r>
              <a:rPr lang="en-US"/>
              <a:t>accommodates</a:t>
            </a:r>
            <a:r>
              <a:rPr lang="en-US"/>
              <a:t> ,bed,bathroom,bedroom we got score of 0.66 and XGBregressor as best pipeline these are without superhost polynomial.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44de2d4e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44de2d4e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when we added superhost poly our score </a:t>
            </a:r>
            <a:r>
              <a:rPr lang="en-US"/>
              <a:t>change</a:t>
            </a:r>
            <a:r>
              <a:rPr lang="en-US"/>
              <a:t> from 0.66 to 0.77.</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4cb62be4b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4cb62be4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findings show that location is the most important feature when determining a price for an Airbnb listing in seattle and san </a:t>
            </a:r>
            <a:r>
              <a:rPr lang="en-US"/>
              <a:t>diego</a:t>
            </a:r>
            <a:r>
              <a:rPr lang="en-US"/>
              <a:t>. When we started this project, we hoped to increase the transparency of the pricing process by understanding which features were most correlated price. Using random forest , we were able to predict Airbnb prices with a high accuracy. Moving forward, when we tested the san </a:t>
            </a:r>
            <a:r>
              <a:rPr lang="en-US"/>
              <a:t>diego</a:t>
            </a:r>
            <a:r>
              <a:rPr lang="en-US"/>
              <a:t> data on seattle model we </a:t>
            </a:r>
            <a:r>
              <a:rPr lang="en-US"/>
              <a:t>didn't</a:t>
            </a:r>
            <a:r>
              <a:rPr lang="en-US"/>
              <a:t> get score as expected so we would like to look more into this we would future want to perform cross validation on our model to see if we can future improve.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4cb62be4b_0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4cb62be4b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Average price varies from min 25 to 0 </a:t>
            </a:r>
            <a:endParaRPr/>
          </a:p>
          <a:p>
            <a:pPr indent="0" lvl="0" marL="0" rtl="0" algn="l">
              <a:spcBef>
                <a:spcPts val="0"/>
              </a:spcBef>
              <a:spcAft>
                <a:spcPts val="0"/>
              </a:spcAft>
              <a:buNone/>
            </a:pPr>
            <a:r>
              <a:rPr lang="en-US"/>
              <a:t>max is 1650 and 7000</a:t>
            </a:r>
            <a:endParaRPr/>
          </a:p>
          <a:p>
            <a:pPr indent="0" lvl="0" marL="0" rtl="0" algn="l">
              <a:spcBef>
                <a:spcPts val="0"/>
              </a:spcBef>
              <a:spcAft>
                <a:spcPts val="0"/>
              </a:spcAft>
              <a:buNone/>
            </a:pPr>
            <a:r>
              <a:rPr lang="en-US"/>
              <a:t>Average 137 &amp; 183</a:t>
            </a:r>
            <a:endParaRPr/>
          </a:p>
        </p:txBody>
      </p:sp>
      <p:sp>
        <p:nvSpPr>
          <p:cNvPr id="72" name="Google Shape;7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4cb62be4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4cb62be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Seattle price are super high in the July month</a:t>
            </a:r>
            <a:endParaRPr/>
          </a:p>
          <a:p>
            <a:pPr indent="0" lvl="0" marL="0" rtl="0" algn="l">
              <a:spcBef>
                <a:spcPts val="0"/>
              </a:spcBef>
              <a:spcAft>
                <a:spcPts val="0"/>
              </a:spcAft>
              <a:buNone/>
            </a:pPr>
            <a:r>
              <a:rPr lang="en-US"/>
              <a:t>For Sandiego price are high in  November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4cb62be4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4cb62be4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Highest neighbourhood percentage in Seattle Downtown,other neighbourhoods,Capitol Hill,Central Area</a:t>
            </a:r>
            <a:endParaRPr/>
          </a:p>
          <a:p>
            <a:pPr indent="0" lvl="0" marL="0" rtl="0" algn="l">
              <a:spcBef>
                <a:spcPts val="0"/>
              </a:spcBef>
              <a:spcAft>
                <a:spcPts val="0"/>
              </a:spcAft>
              <a:buNone/>
            </a:pPr>
            <a:r>
              <a:rPr lang="en-US"/>
              <a:t>for Sandiiego: Mission bay,North hills,La jolla ,Midtown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4cb62be4b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4cb62be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the each room type and difference in price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4cb62be4b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4cb62be4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these are scatter plot for the important features like price,</a:t>
            </a:r>
            <a:r>
              <a:rPr lang="en-US"/>
              <a:t>accommodates,</a:t>
            </a:r>
            <a:r>
              <a:rPr lang="en-US"/>
              <a:t>beds,</a:t>
            </a:r>
            <a:r>
              <a:rPr lang="en-US"/>
              <a:t>bedrooms,</a:t>
            </a:r>
            <a:r>
              <a:rPr lang="en-US"/>
              <a:t>bathrooms number of reviews &amp; review score rating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4cb62be4b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4cb62be4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Seattle Price: Accommodates,Bedrooms,Beds,bathrooms </a:t>
            </a:r>
            <a:r>
              <a:rPr lang="en-US"/>
              <a:t>correlates good</a:t>
            </a:r>
            <a:r>
              <a:rPr lang="en-US"/>
              <a:t> </a:t>
            </a:r>
            <a:endParaRPr/>
          </a:p>
          <a:p>
            <a:pPr indent="0" lvl="0" marL="0" rtl="0" algn="l">
              <a:spcBef>
                <a:spcPts val="0"/>
              </a:spcBef>
              <a:spcAft>
                <a:spcPts val="0"/>
              </a:spcAft>
              <a:buNone/>
            </a:pPr>
            <a:r>
              <a:rPr lang="en-US"/>
              <a:t>Sandiego Price : Bedrooms,Bathrooms,Accommodates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lstStyle>
            <a:lvl1pPr indent="-342900" lvl="0" marL="457200" rtl="0" algn="l">
              <a:spcBef>
                <a:spcPts val="360"/>
              </a:spcBef>
              <a:spcAft>
                <a:spcPts val="0"/>
              </a:spcAft>
              <a:buClr>
                <a:schemeClr val="dk1"/>
              </a:buClr>
              <a:buSzPts val="1800"/>
              <a:buChar char="●"/>
              <a:defRPr/>
            </a:lvl1pPr>
            <a:lvl2pPr indent="-342900" lvl="1" marL="914400" rtl="0" algn="l">
              <a:spcBef>
                <a:spcPts val="1600"/>
              </a:spcBef>
              <a:spcAft>
                <a:spcPts val="0"/>
              </a:spcAft>
              <a:buClr>
                <a:schemeClr val="dk1"/>
              </a:buClr>
              <a:buSzPts val="1800"/>
              <a:buChar char="○"/>
              <a:defRPr/>
            </a:lvl2pPr>
            <a:lvl3pPr indent="-342900" lvl="2" marL="1371600" rtl="0" algn="l">
              <a:spcBef>
                <a:spcPts val="1600"/>
              </a:spcBef>
              <a:spcAft>
                <a:spcPts val="0"/>
              </a:spcAft>
              <a:buClr>
                <a:schemeClr val="dk1"/>
              </a:buClr>
              <a:buSzPts val="1800"/>
              <a:buChar char="■"/>
              <a:defRPr/>
            </a:lvl3pPr>
            <a:lvl4pPr indent="-342900" lvl="3" marL="1828800" rtl="0" algn="l">
              <a:spcBef>
                <a:spcPts val="1600"/>
              </a:spcBef>
              <a:spcAft>
                <a:spcPts val="0"/>
              </a:spcAft>
              <a:buClr>
                <a:schemeClr val="dk1"/>
              </a:buClr>
              <a:buSzPts val="1800"/>
              <a:buChar char="●"/>
              <a:defRPr/>
            </a:lvl4pPr>
            <a:lvl5pPr indent="-342900" lvl="4" marL="2286000" rtl="0" algn="l">
              <a:spcBef>
                <a:spcPts val="1600"/>
              </a:spcBef>
              <a:spcAft>
                <a:spcPts val="0"/>
              </a:spcAft>
              <a:buClr>
                <a:schemeClr val="dk1"/>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53" name="Google Shape;53;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scikit-learn.org/stable/auto_examples/model_selection/plot_precision_recall.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idx="4294967295" type="subTitle"/>
          </p:nvPr>
        </p:nvSpPr>
        <p:spPr>
          <a:xfrm>
            <a:off x="339925" y="5142400"/>
            <a:ext cx="8453100" cy="48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T</a:t>
            </a:r>
            <a:endParaRPr/>
          </a:p>
        </p:txBody>
      </p:sp>
      <p:pic>
        <p:nvPicPr>
          <p:cNvPr id="61" name="Google Shape;61;p14"/>
          <p:cNvPicPr preferRelativeResize="0"/>
          <p:nvPr/>
        </p:nvPicPr>
        <p:blipFill>
          <a:blip r:embed="rId3">
            <a:alphaModFix/>
          </a:blip>
          <a:stretch>
            <a:fillRect/>
          </a:stretch>
        </p:blipFill>
        <p:spPr>
          <a:xfrm>
            <a:off x="0" y="0"/>
            <a:ext cx="9989875" cy="6858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457200" y="2187870"/>
            <a:ext cx="8229600" cy="28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Clustering(Kmeans,GMM)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457200" y="3"/>
            <a:ext cx="8229600" cy="141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Elbow Method </a:t>
            </a:r>
            <a:endParaRPr/>
          </a:p>
          <a:p>
            <a:pPr indent="0" lvl="0" marL="0" rtl="0" algn="l">
              <a:spcBef>
                <a:spcPts val="0"/>
              </a:spcBef>
              <a:spcAft>
                <a:spcPts val="0"/>
              </a:spcAft>
              <a:buNone/>
            </a:pPr>
            <a:r>
              <a:rPr lang="en-US"/>
              <a:t>                    Price and Accommodates</a:t>
            </a:r>
            <a:endParaRPr/>
          </a:p>
          <a:p>
            <a:pPr indent="0" lvl="0" marL="0" rtl="0" algn="l">
              <a:spcBef>
                <a:spcPts val="0"/>
              </a:spcBef>
              <a:spcAft>
                <a:spcPts val="0"/>
              </a:spcAft>
              <a:buNone/>
            </a:pPr>
            <a:r>
              <a:t/>
            </a:r>
            <a:endParaRPr/>
          </a:p>
        </p:txBody>
      </p:sp>
      <p:sp>
        <p:nvSpPr>
          <p:cNvPr id="136" name="Google Shape;136;p24"/>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a:t>
            </a:r>
            <a:endParaRPr/>
          </a:p>
        </p:txBody>
      </p:sp>
      <p:pic>
        <p:nvPicPr>
          <p:cNvPr id="137" name="Google Shape;137;p24"/>
          <p:cNvPicPr preferRelativeResize="0"/>
          <p:nvPr/>
        </p:nvPicPr>
        <p:blipFill>
          <a:blip r:embed="rId3">
            <a:alphaModFix/>
          </a:blip>
          <a:stretch>
            <a:fillRect/>
          </a:stretch>
        </p:blipFill>
        <p:spPr>
          <a:xfrm>
            <a:off x="624676" y="2457726"/>
            <a:ext cx="3878275" cy="2775950"/>
          </a:xfrm>
          <a:prstGeom prst="rect">
            <a:avLst/>
          </a:prstGeom>
          <a:noFill/>
          <a:ln>
            <a:noFill/>
          </a:ln>
        </p:spPr>
      </p:pic>
      <p:pic>
        <p:nvPicPr>
          <p:cNvPr id="138" name="Google Shape;138;p24"/>
          <p:cNvPicPr preferRelativeResize="0"/>
          <p:nvPr/>
        </p:nvPicPr>
        <p:blipFill>
          <a:blip r:embed="rId4">
            <a:alphaModFix/>
          </a:blip>
          <a:stretch>
            <a:fillRect/>
          </a:stretch>
        </p:blipFill>
        <p:spPr>
          <a:xfrm>
            <a:off x="4279748" y="2436625"/>
            <a:ext cx="4018852" cy="279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457200" y="274652"/>
            <a:ext cx="8229600" cy="1325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Kmeans </a:t>
            </a:r>
            <a:endParaRPr/>
          </a:p>
          <a:p>
            <a:pPr indent="0" lvl="0" marL="0" rtl="0" algn="ctr">
              <a:spcBef>
                <a:spcPts val="0"/>
              </a:spcBef>
              <a:spcAft>
                <a:spcPts val="0"/>
              </a:spcAft>
              <a:buNone/>
            </a:pPr>
            <a:r>
              <a:rPr lang="en-US"/>
              <a:t>Price and Accommodates</a:t>
            </a:r>
            <a:endParaRPr/>
          </a:p>
        </p:txBody>
      </p:sp>
      <p:sp>
        <p:nvSpPr>
          <p:cNvPr id="144" name="Google Shape;144;p25"/>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a:t>
            </a:r>
            <a:endParaRPr/>
          </a:p>
        </p:txBody>
      </p:sp>
      <p:pic>
        <p:nvPicPr>
          <p:cNvPr id="145" name="Google Shape;145;p25"/>
          <p:cNvPicPr preferRelativeResize="0"/>
          <p:nvPr/>
        </p:nvPicPr>
        <p:blipFill>
          <a:blip r:embed="rId3">
            <a:alphaModFix/>
          </a:blip>
          <a:stretch>
            <a:fillRect/>
          </a:stretch>
        </p:blipFill>
        <p:spPr>
          <a:xfrm>
            <a:off x="515063" y="2340213"/>
            <a:ext cx="3743325" cy="3495675"/>
          </a:xfrm>
          <a:prstGeom prst="rect">
            <a:avLst/>
          </a:prstGeom>
          <a:noFill/>
          <a:ln>
            <a:noFill/>
          </a:ln>
        </p:spPr>
      </p:pic>
      <p:pic>
        <p:nvPicPr>
          <p:cNvPr id="146" name="Google Shape;146;p25"/>
          <p:cNvPicPr preferRelativeResize="0"/>
          <p:nvPr/>
        </p:nvPicPr>
        <p:blipFill>
          <a:blip r:embed="rId4">
            <a:alphaModFix/>
          </a:blip>
          <a:stretch>
            <a:fillRect/>
          </a:stretch>
        </p:blipFill>
        <p:spPr>
          <a:xfrm>
            <a:off x="4714713" y="2340213"/>
            <a:ext cx="3743325" cy="349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GMM </a:t>
            </a:r>
            <a:endParaRPr/>
          </a:p>
        </p:txBody>
      </p:sp>
      <p:sp>
        <p:nvSpPr>
          <p:cNvPr id="152" name="Google Shape;152;p26"/>
          <p:cNvSpPr txBox="1"/>
          <p:nvPr>
            <p:ph idx="1" type="body"/>
          </p:nvPr>
        </p:nvSpPr>
        <p:spPr>
          <a:xfrm>
            <a:off x="114125" y="1493400"/>
            <a:ext cx="9093600" cy="45462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 </a:t>
            </a:r>
            <a:endParaRPr/>
          </a:p>
        </p:txBody>
      </p:sp>
      <p:pic>
        <p:nvPicPr>
          <p:cNvPr id="153" name="Google Shape;153;p26"/>
          <p:cNvPicPr preferRelativeResize="0"/>
          <p:nvPr/>
        </p:nvPicPr>
        <p:blipFill>
          <a:blip r:embed="rId3">
            <a:alphaModFix/>
          </a:blip>
          <a:stretch>
            <a:fillRect/>
          </a:stretch>
        </p:blipFill>
        <p:spPr>
          <a:xfrm>
            <a:off x="270200" y="2469950"/>
            <a:ext cx="4423074" cy="3296425"/>
          </a:xfrm>
          <a:prstGeom prst="rect">
            <a:avLst/>
          </a:prstGeom>
          <a:noFill/>
          <a:ln>
            <a:noFill/>
          </a:ln>
        </p:spPr>
      </p:pic>
      <p:pic>
        <p:nvPicPr>
          <p:cNvPr id="154" name="Google Shape;154;p26"/>
          <p:cNvPicPr preferRelativeResize="0"/>
          <p:nvPr/>
        </p:nvPicPr>
        <p:blipFill>
          <a:blip r:embed="rId4">
            <a:alphaModFix/>
          </a:blip>
          <a:stretch>
            <a:fillRect/>
          </a:stretch>
        </p:blipFill>
        <p:spPr>
          <a:xfrm>
            <a:off x="4321450" y="2469950"/>
            <a:ext cx="4556326" cy="3345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Kmeans </a:t>
            </a:r>
            <a:endParaRPr/>
          </a:p>
          <a:p>
            <a:pPr indent="0" lvl="0" marL="0" rtl="0" algn="ctr">
              <a:spcBef>
                <a:spcPts val="0"/>
              </a:spcBef>
              <a:spcAft>
                <a:spcPts val="0"/>
              </a:spcAft>
              <a:buNone/>
            </a:pPr>
            <a:r>
              <a:rPr lang="en-US"/>
              <a:t>Price and Bedrooms</a:t>
            </a:r>
            <a:endParaRPr/>
          </a:p>
        </p:txBody>
      </p:sp>
      <p:sp>
        <p:nvSpPr>
          <p:cNvPr id="160" name="Google Shape;160;p27"/>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 </a:t>
            </a:r>
            <a:endParaRPr/>
          </a:p>
        </p:txBody>
      </p:sp>
      <p:pic>
        <p:nvPicPr>
          <p:cNvPr id="161" name="Google Shape;161;p27"/>
          <p:cNvPicPr preferRelativeResize="0"/>
          <p:nvPr/>
        </p:nvPicPr>
        <p:blipFill>
          <a:blip r:embed="rId3">
            <a:alphaModFix/>
          </a:blip>
          <a:stretch>
            <a:fillRect/>
          </a:stretch>
        </p:blipFill>
        <p:spPr>
          <a:xfrm>
            <a:off x="401550" y="2409725"/>
            <a:ext cx="3511825" cy="3279500"/>
          </a:xfrm>
          <a:prstGeom prst="rect">
            <a:avLst/>
          </a:prstGeom>
          <a:noFill/>
          <a:ln>
            <a:noFill/>
          </a:ln>
        </p:spPr>
      </p:pic>
      <p:pic>
        <p:nvPicPr>
          <p:cNvPr id="162" name="Google Shape;162;p27"/>
          <p:cNvPicPr preferRelativeResize="0"/>
          <p:nvPr/>
        </p:nvPicPr>
        <p:blipFill>
          <a:blip r:embed="rId4">
            <a:alphaModFix/>
          </a:blip>
          <a:stretch>
            <a:fillRect/>
          </a:stretch>
        </p:blipFill>
        <p:spPr>
          <a:xfrm>
            <a:off x="4342550" y="2409725"/>
            <a:ext cx="3352450" cy="31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GMM </a:t>
            </a:r>
            <a:endParaRPr/>
          </a:p>
        </p:txBody>
      </p:sp>
      <p:sp>
        <p:nvSpPr>
          <p:cNvPr id="168" name="Google Shape;168;p28"/>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 </a:t>
            </a:r>
            <a:endParaRPr/>
          </a:p>
        </p:txBody>
      </p:sp>
      <p:pic>
        <p:nvPicPr>
          <p:cNvPr id="169" name="Google Shape;169;p28"/>
          <p:cNvPicPr preferRelativeResize="0"/>
          <p:nvPr/>
        </p:nvPicPr>
        <p:blipFill>
          <a:blip r:embed="rId3">
            <a:alphaModFix/>
          </a:blip>
          <a:stretch>
            <a:fillRect/>
          </a:stretch>
        </p:blipFill>
        <p:spPr>
          <a:xfrm>
            <a:off x="-135925" y="2263650"/>
            <a:ext cx="4903425" cy="3628100"/>
          </a:xfrm>
          <a:prstGeom prst="rect">
            <a:avLst/>
          </a:prstGeom>
          <a:noFill/>
          <a:ln>
            <a:noFill/>
          </a:ln>
        </p:spPr>
      </p:pic>
      <p:pic>
        <p:nvPicPr>
          <p:cNvPr id="170" name="Google Shape;170;p28"/>
          <p:cNvPicPr preferRelativeResize="0"/>
          <p:nvPr/>
        </p:nvPicPr>
        <p:blipFill>
          <a:blip r:embed="rId4">
            <a:alphaModFix/>
          </a:blip>
          <a:stretch>
            <a:fillRect/>
          </a:stretch>
        </p:blipFill>
        <p:spPr>
          <a:xfrm>
            <a:off x="4265250" y="2328725"/>
            <a:ext cx="4815475" cy="3563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Kmeans </a:t>
            </a:r>
            <a:endParaRPr/>
          </a:p>
          <a:p>
            <a:pPr indent="0" lvl="0" marL="0" rtl="0" algn="ctr">
              <a:spcBef>
                <a:spcPts val="0"/>
              </a:spcBef>
              <a:spcAft>
                <a:spcPts val="0"/>
              </a:spcAft>
              <a:buNone/>
            </a:pPr>
            <a:r>
              <a:rPr lang="en-US"/>
              <a:t>Price and Beds</a:t>
            </a:r>
            <a:endParaRPr/>
          </a:p>
        </p:txBody>
      </p:sp>
      <p:sp>
        <p:nvSpPr>
          <p:cNvPr id="176" name="Google Shape;176;p29"/>
          <p:cNvSpPr txBox="1"/>
          <p:nvPr>
            <p:ph idx="1" type="body"/>
          </p:nvPr>
        </p:nvSpPr>
        <p:spPr>
          <a:xfrm>
            <a:off x="457200" y="1626675"/>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a:t>
            </a:r>
            <a:endParaRPr/>
          </a:p>
        </p:txBody>
      </p:sp>
      <p:pic>
        <p:nvPicPr>
          <p:cNvPr id="177" name="Google Shape;177;p29"/>
          <p:cNvPicPr preferRelativeResize="0"/>
          <p:nvPr/>
        </p:nvPicPr>
        <p:blipFill>
          <a:blip r:embed="rId3">
            <a:alphaModFix/>
          </a:blip>
          <a:stretch>
            <a:fillRect/>
          </a:stretch>
        </p:blipFill>
        <p:spPr>
          <a:xfrm>
            <a:off x="457200" y="2336909"/>
            <a:ext cx="3866650" cy="3610841"/>
          </a:xfrm>
          <a:prstGeom prst="rect">
            <a:avLst/>
          </a:prstGeom>
          <a:noFill/>
          <a:ln>
            <a:noFill/>
          </a:ln>
        </p:spPr>
      </p:pic>
      <p:pic>
        <p:nvPicPr>
          <p:cNvPr id="178" name="Google Shape;178;p29"/>
          <p:cNvPicPr preferRelativeResize="0"/>
          <p:nvPr/>
        </p:nvPicPr>
        <p:blipFill>
          <a:blip r:embed="rId4">
            <a:alphaModFix/>
          </a:blip>
          <a:stretch>
            <a:fillRect/>
          </a:stretch>
        </p:blipFill>
        <p:spPr>
          <a:xfrm>
            <a:off x="4737846" y="2336900"/>
            <a:ext cx="3804979" cy="3553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a:t>GMM</a:t>
            </a:r>
            <a:endParaRPr/>
          </a:p>
          <a:p>
            <a:pPr indent="0" lvl="0" marL="0" rtl="0" algn="ctr">
              <a:spcBef>
                <a:spcPts val="0"/>
              </a:spcBef>
              <a:spcAft>
                <a:spcPts val="0"/>
              </a:spcAft>
              <a:buNone/>
            </a:pPr>
            <a:r>
              <a:t/>
            </a:r>
            <a:endParaRPr/>
          </a:p>
        </p:txBody>
      </p:sp>
      <p:sp>
        <p:nvSpPr>
          <p:cNvPr id="184" name="Google Shape;184;p3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a:t>
            </a:r>
            <a:endParaRPr/>
          </a:p>
        </p:txBody>
      </p:sp>
      <p:pic>
        <p:nvPicPr>
          <p:cNvPr id="185" name="Google Shape;185;p30"/>
          <p:cNvPicPr preferRelativeResize="0"/>
          <p:nvPr/>
        </p:nvPicPr>
        <p:blipFill>
          <a:blip r:embed="rId3">
            <a:alphaModFix/>
          </a:blip>
          <a:stretch>
            <a:fillRect/>
          </a:stretch>
        </p:blipFill>
        <p:spPr>
          <a:xfrm>
            <a:off x="86825" y="2279900"/>
            <a:ext cx="5478125" cy="3846400"/>
          </a:xfrm>
          <a:prstGeom prst="rect">
            <a:avLst/>
          </a:prstGeom>
          <a:noFill/>
          <a:ln>
            <a:noFill/>
          </a:ln>
        </p:spPr>
      </p:pic>
      <p:pic>
        <p:nvPicPr>
          <p:cNvPr id="186" name="Google Shape;186;p30"/>
          <p:cNvPicPr preferRelativeResize="0"/>
          <p:nvPr/>
        </p:nvPicPr>
        <p:blipFill>
          <a:blip r:embed="rId4">
            <a:alphaModFix/>
          </a:blip>
          <a:stretch>
            <a:fillRect/>
          </a:stretch>
        </p:blipFill>
        <p:spPr>
          <a:xfrm>
            <a:off x="4985400" y="2429025"/>
            <a:ext cx="4795380" cy="3548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Kmeans </a:t>
            </a:r>
            <a:endParaRPr/>
          </a:p>
          <a:p>
            <a:pPr indent="0" lvl="0" marL="0" rtl="0" algn="ctr">
              <a:spcBef>
                <a:spcPts val="0"/>
              </a:spcBef>
              <a:spcAft>
                <a:spcPts val="0"/>
              </a:spcAft>
              <a:buNone/>
            </a:pPr>
            <a:r>
              <a:rPr lang="en-US"/>
              <a:t>Price and Review scores</a:t>
            </a:r>
            <a:endParaRPr/>
          </a:p>
        </p:txBody>
      </p:sp>
      <p:sp>
        <p:nvSpPr>
          <p:cNvPr id="192" name="Google Shape;192;p31"/>
          <p:cNvSpPr txBox="1"/>
          <p:nvPr>
            <p:ph idx="1" type="body"/>
          </p:nvPr>
        </p:nvSpPr>
        <p:spPr>
          <a:xfrm>
            <a:off x="406175" y="155975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a:t>
            </a:r>
            <a:endParaRPr/>
          </a:p>
        </p:txBody>
      </p:sp>
      <p:pic>
        <p:nvPicPr>
          <p:cNvPr id="193" name="Google Shape;193;p31"/>
          <p:cNvPicPr preferRelativeResize="0"/>
          <p:nvPr/>
        </p:nvPicPr>
        <p:blipFill>
          <a:blip r:embed="rId3">
            <a:alphaModFix/>
          </a:blip>
          <a:stretch>
            <a:fillRect/>
          </a:stretch>
        </p:blipFill>
        <p:spPr>
          <a:xfrm>
            <a:off x="579525" y="2265050"/>
            <a:ext cx="3336250" cy="3115500"/>
          </a:xfrm>
          <a:prstGeom prst="rect">
            <a:avLst/>
          </a:prstGeom>
          <a:noFill/>
          <a:ln>
            <a:noFill/>
          </a:ln>
        </p:spPr>
      </p:pic>
      <p:pic>
        <p:nvPicPr>
          <p:cNvPr id="194" name="Google Shape;194;p31"/>
          <p:cNvPicPr preferRelativeResize="0"/>
          <p:nvPr/>
        </p:nvPicPr>
        <p:blipFill>
          <a:blip r:embed="rId4">
            <a:alphaModFix/>
          </a:blip>
          <a:stretch>
            <a:fillRect/>
          </a:stretch>
        </p:blipFill>
        <p:spPr>
          <a:xfrm>
            <a:off x="4815300" y="2183400"/>
            <a:ext cx="3336250" cy="31155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GMM</a:t>
            </a:r>
            <a:endParaRPr/>
          </a:p>
        </p:txBody>
      </p:sp>
      <p:sp>
        <p:nvSpPr>
          <p:cNvPr id="200" name="Google Shape;200;p3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 </a:t>
            </a:r>
            <a:endParaRPr/>
          </a:p>
        </p:txBody>
      </p:sp>
      <p:pic>
        <p:nvPicPr>
          <p:cNvPr id="201" name="Google Shape;201;p32"/>
          <p:cNvPicPr preferRelativeResize="0"/>
          <p:nvPr/>
        </p:nvPicPr>
        <p:blipFill>
          <a:blip r:embed="rId3">
            <a:alphaModFix/>
          </a:blip>
          <a:stretch>
            <a:fillRect/>
          </a:stretch>
        </p:blipFill>
        <p:spPr>
          <a:xfrm>
            <a:off x="129650" y="2496525"/>
            <a:ext cx="4836450" cy="3578525"/>
          </a:xfrm>
          <a:prstGeom prst="rect">
            <a:avLst/>
          </a:prstGeom>
          <a:noFill/>
          <a:ln>
            <a:noFill/>
          </a:ln>
        </p:spPr>
      </p:pic>
      <p:pic>
        <p:nvPicPr>
          <p:cNvPr id="202" name="Google Shape;202;p32"/>
          <p:cNvPicPr preferRelativeResize="0"/>
          <p:nvPr/>
        </p:nvPicPr>
        <p:blipFill>
          <a:blip r:embed="rId4">
            <a:alphaModFix/>
          </a:blip>
          <a:stretch>
            <a:fillRect/>
          </a:stretch>
        </p:blipFill>
        <p:spPr>
          <a:xfrm>
            <a:off x="4966100" y="2496525"/>
            <a:ext cx="4180250" cy="347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4238" y="104752"/>
            <a:ext cx="8372561" cy="90348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Missing value in Seattle and Sandiego Datasets</a:t>
            </a:r>
            <a:endParaRPr sz="3959"/>
          </a:p>
        </p:txBody>
      </p:sp>
      <p:sp>
        <p:nvSpPr>
          <p:cNvPr id="67" name="Google Shape;67;p15"/>
          <p:cNvSpPr txBox="1"/>
          <p:nvPr>
            <p:ph idx="1" type="body"/>
          </p:nvPr>
        </p:nvSpPr>
        <p:spPr>
          <a:xfrm>
            <a:off x="-36725" y="1194750"/>
            <a:ext cx="8723400" cy="5315400"/>
          </a:xfrm>
          <a:prstGeom prst="rect">
            <a:avLst/>
          </a:prstGeom>
          <a:noFill/>
          <a:ln>
            <a:noFill/>
          </a:ln>
        </p:spPr>
        <p:txBody>
          <a:bodyPr anchorCtr="0" anchor="t" bIns="45700" lIns="91425" spcFirstLastPara="1" rIns="91425" wrap="square" tIns="45700">
            <a:noAutofit/>
          </a:bodyPr>
          <a:lstStyle/>
          <a:p>
            <a:pPr indent="0" lvl="0" marL="342900" rtl="0" algn="l">
              <a:spcBef>
                <a:spcPts val="0"/>
              </a:spcBef>
              <a:spcAft>
                <a:spcPts val="1600"/>
              </a:spcAft>
              <a:buNone/>
            </a:pPr>
            <a:r>
              <a:rPr lang="en-US"/>
              <a:t>                Seattle                                                                            Sandiego                          </a:t>
            </a:r>
            <a:endParaRPr/>
          </a:p>
        </p:txBody>
      </p:sp>
      <p:pic>
        <p:nvPicPr>
          <p:cNvPr descr="Missing values in seattle.png" id="68" name="Google Shape;68;p15"/>
          <p:cNvPicPr preferRelativeResize="0"/>
          <p:nvPr/>
        </p:nvPicPr>
        <p:blipFill rotWithShape="1">
          <a:blip r:embed="rId3">
            <a:alphaModFix/>
          </a:blip>
          <a:srcRect b="0" l="0" r="0" t="0"/>
          <a:stretch/>
        </p:blipFill>
        <p:spPr>
          <a:xfrm>
            <a:off x="0" y="1635550"/>
            <a:ext cx="4704375" cy="5262850"/>
          </a:xfrm>
          <a:prstGeom prst="rect">
            <a:avLst/>
          </a:prstGeom>
          <a:noFill/>
          <a:ln>
            <a:noFill/>
          </a:ln>
        </p:spPr>
      </p:pic>
      <p:pic>
        <p:nvPicPr>
          <p:cNvPr id="69" name="Google Shape;69;p15"/>
          <p:cNvPicPr preferRelativeResize="0"/>
          <p:nvPr/>
        </p:nvPicPr>
        <p:blipFill>
          <a:blip r:embed="rId4">
            <a:alphaModFix/>
          </a:blip>
          <a:stretch>
            <a:fillRect/>
          </a:stretch>
        </p:blipFill>
        <p:spPr>
          <a:xfrm>
            <a:off x="4559550" y="1635550"/>
            <a:ext cx="4533600" cy="4740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Kmeans </a:t>
            </a:r>
            <a:endParaRPr/>
          </a:p>
          <a:p>
            <a:pPr indent="0" lvl="0" marL="0" rtl="0" algn="ctr">
              <a:spcBef>
                <a:spcPts val="0"/>
              </a:spcBef>
              <a:spcAft>
                <a:spcPts val="0"/>
              </a:spcAft>
              <a:buNone/>
            </a:pPr>
            <a:r>
              <a:rPr lang="en-US"/>
              <a:t>(Bedrooms,price,occupancy rate,review ratings</a:t>
            </a:r>
            <a:endParaRPr/>
          </a:p>
        </p:txBody>
      </p:sp>
      <p:sp>
        <p:nvSpPr>
          <p:cNvPr id="208" name="Google Shape;208;p33"/>
          <p:cNvSpPr txBox="1"/>
          <p:nvPr>
            <p:ph idx="1" type="body"/>
          </p:nvPr>
        </p:nvSpPr>
        <p:spPr>
          <a:xfrm>
            <a:off x="-89725" y="1525550"/>
            <a:ext cx="8776500" cy="46008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a:t>
            </a:r>
            <a:endParaRPr/>
          </a:p>
        </p:txBody>
      </p:sp>
      <p:pic>
        <p:nvPicPr>
          <p:cNvPr id="209" name="Google Shape;209;p33"/>
          <p:cNvPicPr preferRelativeResize="0"/>
          <p:nvPr/>
        </p:nvPicPr>
        <p:blipFill>
          <a:blip r:embed="rId3">
            <a:alphaModFix/>
          </a:blip>
          <a:stretch>
            <a:fillRect/>
          </a:stretch>
        </p:blipFill>
        <p:spPr>
          <a:xfrm>
            <a:off x="132246" y="2329400"/>
            <a:ext cx="4605975" cy="3600450"/>
          </a:xfrm>
          <a:prstGeom prst="rect">
            <a:avLst/>
          </a:prstGeom>
          <a:noFill/>
          <a:ln>
            <a:noFill/>
          </a:ln>
        </p:spPr>
      </p:pic>
      <p:pic>
        <p:nvPicPr>
          <p:cNvPr id="210" name="Google Shape;210;p33"/>
          <p:cNvPicPr preferRelativeResize="0"/>
          <p:nvPr/>
        </p:nvPicPr>
        <p:blipFill>
          <a:blip r:embed="rId4">
            <a:alphaModFix/>
          </a:blip>
          <a:stretch>
            <a:fillRect/>
          </a:stretch>
        </p:blipFill>
        <p:spPr>
          <a:xfrm>
            <a:off x="4297650" y="2434650"/>
            <a:ext cx="4791925" cy="3380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Competitive Neighbourhoods</a:t>
            </a:r>
            <a:endParaRPr/>
          </a:p>
        </p:txBody>
      </p:sp>
      <p:sp>
        <p:nvSpPr>
          <p:cNvPr id="216" name="Google Shape;216;p34"/>
          <p:cNvSpPr txBox="1"/>
          <p:nvPr>
            <p:ph idx="1" type="body"/>
          </p:nvPr>
        </p:nvSpPr>
        <p:spPr>
          <a:xfrm>
            <a:off x="-107300" y="1569675"/>
            <a:ext cx="9205800" cy="45567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                        </a:t>
            </a:r>
            <a:endParaRPr/>
          </a:p>
        </p:txBody>
      </p:sp>
      <p:pic>
        <p:nvPicPr>
          <p:cNvPr id="217" name="Google Shape;217;p34"/>
          <p:cNvPicPr preferRelativeResize="0"/>
          <p:nvPr/>
        </p:nvPicPr>
        <p:blipFill>
          <a:blip r:embed="rId3">
            <a:alphaModFix/>
          </a:blip>
          <a:stretch>
            <a:fillRect/>
          </a:stretch>
        </p:blipFill>
        <p:spPr>
          <a:xfrm>
            <a:off x="112975" y="2584675"/>
            <a:ext cx="4695851" cy="2786350"/>
          </a:xfrm>
          <a:prstGeom prst="rect">
            <a:avLst/>
          </a:prstGeom>
          <a:noFill/>
          <a:ln>
            <a:noFill/>
          </a:ln>
        </p:spPr>
      </p:pic>
      <p:pic>
        <p:nvPicPr>
          <p:cNvPr id="218" name="Google Shape;218;p34"/>
          <p:cNvPicPr preferRelativeResize="0"/>
          <p:nvPr/>
        </p:nvPicPr>
        <p:blipFill rotWithShape="1">
          <a:blip r:embed="rId4">
            <a:alphaModFix/>
          </a:blip>
          <a:srcRect b="-1679" l="14530" r="-14530" t="1680"/>
          <a:stretch/>
        </p:blipFill>
        <p:spPr>
          <a:xfrm>
            <a:off x="4843850" y="2579969"/>
            <a:ext cx="4695851" cy="27007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457200" y="274647"/>
            <a:ext cx="8229600" cy="880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Regression</a:t>
            </a:r>
            <a:endParaRPr/>
          </a:p>
        </p:txBody>
      </p:sp>
      <p:sp>
        <p:nvSpPr>
          <p:cNvPr id="224" name="Google Shape;224;p35"/>
          <p:cNvSpPr txBox="1"/>
          <p:nvPr>
            <p:ph idx="1" type="body"/>
          </p:nvPr>
        </p:nvSpPr>
        <p:spPr>
          <a:xfrm>
            <a:off x="457200" y="1019850"/>
            <a:ext cx="8229600" cy="5106300"/>
          </a:xfrm>
          <a:prstGeom prst="rect">
            <a:avLst/>
          </a:prstGeom>
        </p:spPr>
        <p:txBody>
          <a:bodyPr anchorCtr="0" anchor="t" bIns="45700" lIns="91425" spcFirstLastPara="1" rIns="91425" wrap="square" tIns="45700">
            <a:noAutofit/>
          </a:bodyPr>
          <a:lstStyle/>
          <a:p>
            <a:pPr indent="457200" lvl="0" marL="0" rtl="0" algn="l">
              <a:spcBef>
                <a:spcPts val="360"/>
              </a:spcBef>
              <a:spcAft>
                <a:spcPts val="0"/>
              </a:spcAft>
              <a:buNone/>
            </a:pPr>
            <a:r>
              <a:rPr lang="en-US"/>
              <a:t>Seattle            							San Diego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US"/>
              <a:t>                                                    </a:t>
            </a:r>
            <a:endParaRPr/>
          </a:p>
        </p:txBody>
      </p:sp>
      <p:pic>
        <p:nvPicPr>
          <p:cNvPr id="225" name="Google Shape;225;p35"/>
          <p:cNvPicPr preferRelativeResize="0"/>
          <p:nvPr/>
        </p:nvPicPr>
        <p:blipFill rotWithShape="1">
          <a:blip r:embed="rId3">
            <a:alphaModFix/>
          </a:blip>
          <a:srcRect b="47760" l="26062" r="44575" t="35244"/>
          <a:stretch/>
        </p:blipFill>
        <p:spPr>
          <a:xfrm>
            <a:off x="999000" y="1462825"/>
            <a:ext cx="3413395" cy="1679972"/>
          </a:xfrm>
          <a:prstGeom prst="rect">
            <a:avLst/>
          </a:prstGeom>
          <a:noFill/>
          <a:ln>
            <a:noFill/>
          </a:ln>
        </p:spPr>
      </p:pic>
      <p:pic>
        <p:nvPicPr>
          <p:cNvPr id="226" name="Google Shape;226;p35"/>
          <p:cNvPicPr preferRelativeResize="0"/>
          <p:nvPr/>
        </p:nvPicPr>
        <p:blipFill rotWithShape="1">
          <a:blip r:embed="rId4">
            <a:alphaModFix/>
          </a:blip>
          <a:srcRect b="46790" l="26556" r="43624" t="37024"/>
          <a:stretch/>
        </p:blipFill>
        <p:spPr>
          <a:xfrm>
            <a:off x="4839100" y="1462825"/>
            <a:ext cx="3413405" cy="1679972"/>
          </a:xfrm>
          <a:prstGeom prst="rect">
            <a:avLst/>
          </a:prstGeom>
          <a:noFill/>
          <a:ln>
            <a:noFill/>
          </a:ln>
        </p:spPr>
      </p:pic>
      <p:pic>
        <p:nvPicPr>
          <p:cNvPr id="227" name="Google Shape;227;p35"/>
          <p:cNvPicPr preferRelativeResize="0"/>
          <p:nvPr/>
        </p:nvPicPr>
        <p:blipFill rotWithShape="1">
          <a:blip r:embed="rId5">
            <a:alphaModFix/>
          </a:blip>
          <a:srcRect b="21703" l="25985" r="48065" t="43091"/>
          <a:stretch/>
        </p:blipFill>
        <p:spPr>
          <a:xfrm>
            <a:off x="1082300" y="3319725"/>
            <a:ext cx="3330096" cy="2806423"/>
          </a:xfrm>
          <a:prstGeom prst="rect">
            <a:avLst/>
          </a:prstGeom>
          <a:noFill/>
          <a:ln>
            <a:noFill/>
          </a:ln>
        </p:spPr>
      </p:pic>
      <p:pic>
        <p:nvPicPr>
          <p:cNvPr id="228" name="Google Shape;228;p35"/>
          <p:cNvPicPr preferRelativeResize="0"/>
          <p:nvPr/>
        </p:nvPicPr>
        <p:blipFill rotWithShape="1">
          <a:blip r:embed="rId6">
            <a:alphaModFix/>
          </a:blip>
          <a:srcRect b="21862" l="26178" r="48443" t="42932"/>
          <a:stretch/>
        </p:blipFill>
        <p:spPr>
          <a:xfrm>
            <a:off x="4839100" y="3319725"/>
            <a:ext cx="3163622" cy="26641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457200" y="264471"/>
            <a:ext cx="8229600" cy="78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H2O Auto ML Scores</a:t>
            </a:r>
            <a:endParaRPr/>
          </a:p>
        </p:txBody>
      </p:sp>
      <p:sp>
        <p:nvSpPr>
          <p:cNvPr id="234" name="Google Shape;234;p36"/>
          <p:cNvSpPr txBox="1"/>
          <p:nvPr>
            <p:ph idx="1" type="body"/>
          </p:nvPr>
        </p:nvSpPr>
        <p:spPr>
          <a:xfrm>
            <a:off x="457200" y="835975"/>
            <a:ext cx="8229600" cy="510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   Feature Importance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35" name="Google Shape;235;p36"/>
          <p:cNvPicPr preferRelativeResize="0"/>
          <p:nvPr/>
        </p:nvPicPr>
        <p:blipFill>
          <a:blip r:embed="rId3">
            <a:alphaModFix/>
          </a:blip>
          <a:stretch>
            <a:fillRect/>
          </a:stretch>
        </p:blipFill>
        <p:spPr>
          <a:xfrm>
            <a:off x="855413" y="1254625"/>
            <a:ext cx="6600825" cy="1485900"/>
          </a:xfrm>
          <a:prstGeom prst="rect">
            <a:avLst/>
          </a:prstGeom>
          <a:noFill/>
          <a:ln>
            <a:noFill/>
          </a:ln>
        </p:spPr>
      </p:pic>
      <p:pic>
        <p:nvPicPr>
          <p:cNvPr id="236" name="Google Shape;236;p36"/>
          <p:cNvPicPr preferRelativeResize="0"/>
          <p:nvPr/>
        </p:nvPicPr>
        <p:blipFill>
          <a:blip r:embed="rId4">
            <a:alphaModFix/>
          </a:blip>
          <a:stretch>
            <a:fillRect/>
          </a:stretch>
        </p:blipFill>
        <p:spPr>
          <a:xfrm>
            <a:off x="527500" y="2601950"/>
            <a:ext cx="7362826" cy="4256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TPOT Auto ML Scores</a:t>
            </a:r>
            <a:endParaRPr/>
          </a:p>
        </p:txBody>
      </p:sp>
      <p:sp>
        <p:nvSpPr>
          <p:cNvPr id="242" name="Google Shape;242;p37"/>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W/o Superhost Polynominal</a:t>
            </a:r>
            <a:endParaRPr/>
          </a:p>
          <a:p>
            <a:pPr indent="0" lvl="0" marL="0" rtl="0" algn="l">
              <a:spcBef>
                <a:spcPts val="1600"/>
              </a:spcBef>
              <a:spcAft>
                <a:spcPts val="1600"/>
              </a:spcAft>
              <a:buNone/>
            </a:pPr>
            <a:r>
              <a:t/>
            </a:r>
            <a:endParaRPr/>
          </a:p>
        </p:txBody>
      </p:sp>
      <p:pic>
        <p:nvPicPr>
          <p:cNvPr id="243" name="Google Shape;243;p37"/>
          <p:cNvPicPr preferRelativeResize="0"/>
          <p:nvPr/>
        </p:nvPicPr>
        <p:blipFill>
          <a:blip r:embed="rId3">
            <a:alphaModFix/>
          </a:blip>
          <a:stretch>
            <a:fillRect/>
          </a:stretch>
        </p:blipFill>
        <p:spPr>
          <a:xfrm>
            <a:off x="193100" y="2323750"/>
            <a:ext cx="8757824" cy="3752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49" name="Google Shape;249;p38"/>
          <p:cNvSpPr txBox="1"/>
          <p:nvPr>
            <p:ph idx="1" type="body"/>
          </p:nvPr>
        </p:nvSpPr>
        <p:spPr>
          <a:xfrm>
            <a:off x="0" y="1417650"/>
            <a:ext cx="9144000" cy="5035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With Superhost Polynominal</a:t>
            </a:r>
            <a:endParaRPr/>
          </a:p>
          <a:p>
            <a:pPr indent="0" lvl="0" marL="0" rtl="0" algn="l">
              <a:spcBef>
                <a:spcPts val="1600"/>
              </a:spcBef>
              <a:spcAft>
                <a:spcPts val="1600"/>
              </a:spcAft>
              <a:buNone/>
            </a:pPr>
            <a:r>
              <a:t/>
            </a:r>
            <a:endParaRPr/>
          </a:p>
        </p:txBody>
      </p:sp>
      <p:pic>
        <p:nvPicPr>
          <p:cNvPr id="250" name="Google Shape;250;p38"/>
          <p:cNvPicPr preferRelativeResize="0"/>
          <p:nvPr/>
        </p:nvPicPr>
        <p:blipFill>
          <a:blip r:embed="rId3">
            <a:alphaModFix/>
          </a:blip>
          <a:stretch>
            <a:fillRect/>
          </a:stretch>
        </p:blipFill>
        <p:spPr>
          <a:xfrm>
            <a:off x="0" y="2173325"/>
            <a:ext cx="9143999" cy="3617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Conclusions</a:t>
            </a:r>
            <a:endParaRPr/>
          </a:p>
        </p:txBody>
      </p:sp>
      <p:sp>
        <p:nvSpPr>
          <p:cNvPr id="256" name="Google Shape;256;p39"/>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  </a:t>
            </a:r>
            <a:endParaRPr/>
          </a:p>
          <a:p>
            <a:pPr indent="0" lvl="0" marL="0" rtl="0" algn="l">
              <a:spcBef>
                <a:spcPts val="1600"/>
              </a:spcBef>
              <a:spcAft>
                <a:spcPts val="0"/>
              </a:spcAft>
              <a:buNone/>
            </a:pPr>
            <a:r>
              <a:rPr lang="en-US"/>
              <a:t>1.Which areas to invest in Seattle - Downtown,Central Area,Queen Ane</a:t>
            </a:r>
            <a:endParaRPr/>
          </a:p>
          <a:p>
            <a:pPr indent="0" lvl="0" marL="0" rtl="0" algn="l">
              <a:spcBef>
                <a:spcPts val="1600"/>
              </a:spcBef>
              <a:spcAft>
                <a:spcPts val="0"/>
              </a:spcAft>
              <a:buNone/>
            </a:pPr>
            <a:r>
              <a:rPr lang="en-US"/>
              <a:t>2. Price correlation with other features -                   Accommodation,Bedrooms,Bathrooms,Beds</a:t>
            </a:r>
            <a:endParaRPr/>
          </a:p>
          <a:p>
            <a:pPr indent="0" lvl="0" marL="0" rtl="0" algn="l">
              <a:spcBef>
                <a:spcPts val="1600"/>
              </a:spcBef>
              <a:spcAft>
                <a:spcPts val="0"/>
              </a:spcAft>
              <a:buNone/>
            </a:pPr>
            <a:r>
              <a:rPr lang="en-US"/>
              <a:t>3.Distillation - Location</a:t>
            </a:r>
            <a:endParaRPr/>
          </a:p>
          <a:p>
            <a:pPr indent="0" lvl="0" marL="0" rtl="0" algn="l">
              <a:spcBef>
                <a:spcPts val="1600"/>
              </a:spcBef>
              <a:spcAft>
                <a:spcPts val="0"/>
              </a:spcAft>
              <a:buNone/>
            </a:pPr>
            <a:r>
              <a:rPr lang="en-US"/>
              <a:t>4.Latent Variable -Superhost ,Location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References</a:t>
            </a:r>
            <a:endParaRPr/>
          </a:p>
        </p:txBody>
      </p:sp>
      <p:sp>
        <p:nvSpPr>
          <p:cNvPr id="262" name="Google Shape;262;p4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n-US"/>
              <a:t>https://scipy-lectures.org/packages/scikit-learn/auto_examples/plot_bias_variance.html</a:t>
            </a:r>
            <a:endParaRPr/>
          </a:p>
          <a:p>
            <a:pPr indent="0" lvl="0" marL="0" rtl="0" algn="l">
              <a:spcBef>
                <a:spcPts val="1600"/>
              </a:spcBef>
              <a:spcAft>
                <a:spcPts val="0"/>
              </a:spcAft>
              <a:buClr>
                <a:schemeClr val="dk1"/>
              </a:buClr>
              <a:buSzPts val="1100"/>
              <a:buFont typeface="Arial"/>
              <a:buNone/>
            </a:pPr>
            <a:r>
              <a:rPr lang="en-US"/>
              <a:t>https://scikit-learn.org/stable/auto_examples/model_selection/plot_learning_curve.html</a:t>
            </a:r>
            <a:endParaRPr/>
          </a:p>
          <a:p>
            <a:pPr indent="0" lvl="0" marL="0" rtl="0" algn="l">
              <a:spcBef>
                <a:spcPts val="1600"/>
              </a:spcBef>
              <a:spcAft>
                <a:spcPts val="0"/>
              </a:spcAft>
              <a:buNone/>
            </a:pPr>
            <a:r>
              <a:rPr lang="en-US" u="sng">
                <a:solidFill>
                  <a:schemeClr val="hlink"/>
                </a:solidFill>
                <a:hlinkClick r:id="rId3"/>
              </a:rPr>
              <a:t>https://scikit-learn.org/stable/auto_examples/model_selection/plot_precision_recall.html</a:t>
            </a:r>
            <a:endParaRPr/>
          </a:p>
          <a:p>
            <a:pPr indent="0" lvl="0" marL="0" rtl="0" algn="l">
              <a:spcBef>
                <a:spcPts val="1600"/>
              </a:spcBef>
              <a:spcAft>
                <a:spcPts val="0"/>
              </a:spcAft>
              <a:buClr>
                <a:schemeClr val="dk1"/>
              </a:buClr>
              <a:buSzPts val="1100"/>
              <a:buFont typeface="Arial"/>
              <a:buNone/>
            </a:pPr>
            <a:r>
              <a:rPr lang="en-US"/>
              <a:t>https://scikit-learn.org/stable/modules/generated/sklearn.ensemble.RandomForestRegressor.html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Average Price per listing</a:t>
            </a:r>
            <a:endParaRPr/>
          </a:p>
        </p:txBody>
      </p:sp>
      <p:sp>
        <p:nvSpPr>
          <p:cNvPr id="75" name="Google Shape;75;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342900" rtl="0" algn="l">
              <a:spcBef>
                <a:spcPts val="320"/>
              </a:spcBef>
              <a:spcAft>
                <a:spcPts val="1600"/>
              </a:spcAft>
              <a:buNone/>
            </a:pPr>
            <a:r>
              <a:rPr lang="en-US"/>
              <a:t>         Seattle                                              Sandiego          </a:t>
            </a:r>
            <a:endParaRPr sz="1600"/>
          </a:p>
        </p:txBody>
      </p:sp>
      <p:pic>
        <p:nvPicPr>
          <p:cNvPr id="76" name="Google Shape;76;p16"/>
          <p:cNvPicPr preferRelativeResize="0"/>
          <p:nvPr/>
        </p:nvPicPr>
        <p:blipFill>
          <a:blip r:embed="rId3">
            <a:alphaModFix/>
          </a:blip>
          <a:stretch>
            <a:fillRect/>
          </a:stretch>
        </p:blipFill>
        <p:spPr>
          <a:xfrm>
            <a:off x="457200" y="2403025"/>
            <a:ext cx="3894400" cy="1814500"/>
          </a:xfrm>
          <a:prstGeom prst="rect">
            <a:avLst/>
          </a:prstGeom>
          <a:noFill/>
          <a:ln>
            <a:noFill/>
          </a:ln>
        </p:spPr>
      </p:pic>
      <p:pic>
        <p:nvPicPr>
          <p:cNvPr id="77" name="Google Shape;77;p16"/>
          <p:cNvPicPr preferRelativeResize="0"/>
          <p:nvPr/>
        </p:nvPicPr>
        <p:blipFill>
          <a:blip r:embed="rId4">
            <a:alphaModFix/>
          </a:blip>
          <a:stretch>
            <a:fillRect/>
          </a:stretch>
        </p:blipFill>
        <p:spPr>
          <a:xfrm>
            <a:off x="4314550" y="2403025"/>
            <a:ext cx="3894400" cy="1938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Listings and Price Plot</a:t>
            </a:r>
            <a:endParaRPr/>
          </a:p>
        </p:txBody>
      </p:sp>
      <p:sp>
        <p:nvSpPr>
          <p:cNvPr id="83" name="Google Shape;83;p17"/>
          <p:cNvSpPr txBox="1"/>
          <p:nvPr>
            <p:ph idx="1" type="body"/>
          </p:nvPr>
        </p:nvSpPr>
        <p:spPr>
          <a:xfrm>
            <a:off x="-266225" y="1600200"/>
            <a:ext cx="9479400" cy="45261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1600"/>
              </a:spcAft>
              <a:buClr>
                <a:schemeClr val="dk1"/>
              </a:buClr>
              <a:buSzPts val="3200"/>
              <a:buNone/>
            </a:pPr>
            <a:r>
              <a:rPr lang="en-US"/>
              <a:t>                    Seattle                                                                         Sandiego</a:t>
            </a:r>
            <a:endParaRPr/>
          </a:p>
        </p:txBody>
      </p:sp>
      <p:pic>
        <p:nvPicPr>
          <p:cNvPr id="84" name="Google Shape;84;p17"/>
          <p:cNvPicPr preferRelativeResize="0"/>
          <p:nvPr/>
        </p:nvPicPr>
        <p:blipFill>
          <a:blip r:embed="rId3">
            <a:alphaModFix/>
          </a:blip>
          <a:stretch>
            <a:fillRect/>
          </a:stretch>
        </p:blipFill>
        <p:spPr>
          <a:xfrm>
            <a:off x="4782425" y="2206099"/>
            <a:ext cx="4361576" cy="3008100"/>
          </a:xfrm>
          <a:prstGeom prst="rect">
            <a:avLst/>
          </a:prstGeom>
          <a:noFill/>
          <a:ln>
            <a:noFill/>
          </a:ln>
        </p:spPr>
      </p:pic>
      <p:pic>
        <p:nvPicPr>
          <p:cNvPr id="85" name="Google Shape;85;p17"/>
          <p:cNvPicPr preferRelativeResize="0"/>
          <p:nvPr/>
        </p:nvPicPr>
        <p:blipFill>
          <a:blip r:embed="rId4">
            <a:alphaModFix/>
          </a:blip>
          <a:stretch>
            <a:fillRect/>
          </a:stretch>
        </p:blipFill>
        <p:spPr>
          <a:xfrm>
            <a:off x="0" y="2375050"/>
            <a:ext cx="4923150" cy="267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Average price per month</a:t>
            </a:r>
            <a:endParaRPr/>
          </a:p>
        </p:txBody>
      </p:sp>
      <p:sp>
        <p:nvSpPr>
          <p:cNvPr id="91" name="Google Shape;91;p18"/>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a:t>
            </a:r>
            <a:endParaRPr/>
          </a:p>
        </p:txBody>
      </p:sp>
      <p:pic>
        <p:nvPicPr>
          <p:cNvPr id="92" name="Google Shape;92;p18"/>
          <p:cNvPicPr preferRelativeResize="0"/>
          <p:nvPr/>
        </p:nvPicPr>
        <p:blipFill>
          <a:blip r:embed="rId3">
            <a:alphaModFix/>
          </a:blip>
          <a:stretch>
            <a:fillRect/>
          </a:stretch>
        </p:blipFill>
        <p:spPr>
          <a:xfrm>
            <a:off x="4326875" y="2346175"/>
            <a:ext cx="4198324" cy="3162300"/>
          </a:xfrm>
          <a:prstGeom prst="rect">
            <a:avLst/>
          </a:prstGeom>
          <a:noFill/>
          <a:ln>
            <a:noFill/>
          </a:ln>
        </p:spPr>
      </p:pic>
      <p:pic>
        <p:nvPicPr>
          <p:cNvPr id="93" name="Google Shape;93;p18"/>
          <p:cNvPicPr preferRelativeResize="0"/>
          <p:nvPr/>
        </p:nvPicPr>
        <p:blipFill>
          <a:blip r:embed="rId4">
            <a:alphaModFix/>
          </a:blip>
          <a:stretch>
            <a:fillRect/>
          </a:stretch>
        </p:blipFill>
        <p:spPr>
          <a:xfrm>
            <a:off x="227325" y="2346175"/>
            <a:ext cx="4314776" cy="3162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Listings per neighbourhood </a:t>
            </a:r>
            <a:endParaRPr/>
          </a:p>
        </p:txBody>
      </p:sp>
      <p:sp>
        <p:nvSpPr>
          <p:cNvPr id="99" name="Google Shape;99;p19"/>
          <p:cNvSpPr txBox="1"/>
          <p:nvPr>
            <p:ph idx="1" type="body"/>
          </p:nvPr>
        </p:nvSpPr>
        <p:spPr>
          <a:xfrm>
            <a:off x="457200" y="1298225"/>
            <a:ext cx="8229600" cy="52173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a:t>
            </a:r>
            <a:endParaRPr/>
          </a:p>
        </p:txBody>
      </p:sp>
      <p:pic>
        <p:nvPicPr>
          <p:cNvPr id="100" name="Google Shape;100;p19"/>
          <p:cNvPicPr preferRelativeResize="0"/>
          <p:nvPr/>
        </p:nvPicPr>
        <p:blipFill>
          <a:blip r:embed="rId3">
            <a:alphaModFix/>
          </a:blip>
          <a:stretch>
            <a:fillRect/>
          </a:stretch>
        </p:blipFill>
        <p:spPr>
          <a:xfrm>
            <a:off x="0" y="1964475"/>
            <a:ext cx="5137600" cy="4336200"/>
          </a:xfrm>
          <a:prstGeom prst="rect">
            <a:avLst/>
          </a:prstGeom>
          <a:noFill/>
          <a:ln>
            <a:noFill/>
          </a:ln>
        </p:spPr>
      </p:pic>
      <p:pic>
        <p:nvPicPr>
          <p:cNvPr id="101" name="Google Shape;101;p19"/>
          <p:cNvPicPr preferRelativeResize="0"/>
          <p:nvPr/>
        </p:nvPicPr>
        <p:blipFill>
          <a:blip r:embed="rId4">
            <a:alphaModFix/>
          </a:blip>
          <a:stretch>
            <a:fillRect/>
          </a:stretch>
        </p:blipFill>
        <p:spPr>
          <a:xfrm>
            <a:off x="4797475" y="2178700"/>
            <a:ext cx="4485699" cy="4007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Room Type BoxPlot</a:t>
            </a:r>
            <a:endParaRPr/>
          </a:p>
        </p:txBody>
      </p:sp>
      <p:sp>
        <p:nvSpPr>
          <p:cNvPr id="107" name="Google Shape;107;p2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a:t>
            </a:r>
            <a:endParaRPr/>
          </a:p>
        </p:txBody>
      </p:sp>
      <p:pic>
        <p:nvPicPr>
          <p:cNvPr id="108" name="Google Shape;108;p20"/>
          <p:cNvPicPr preferRelativeResize="0"/>
          <p:nvPr/>
        </p:nvPicPr>
        <p:blipFill>
          <a:blip r:embed="rId3">
            <a:alphaModFix/>
          </a:blip>
          <a:stretch>
            <a:fillRect/>
          </a:stretch>
        </p:blipFill>
        <p:spPr>
          <a:xfrm>
            <a:off x="530625" y="2289950"/>
            <a:ext cx="3884300" cy="3628950"/>
          </a:xfrm>
          <a:prstGeom prst="rect">
            <a:avLst/>
          </a:prstGeom>
          <a:noFill/>
          <a:ln>
            <a:noFill/>
          </a:ln>
        </p:spPr>
      </p:pic>
      <p:pic>
        <p:nvPicPr>
          <p:cNvPr id="109" name="Google Shape;109;p20"/>
          <p:cNvPicPr preferRelativeResize="0"/>
          <p:nvPr/>
        </p:nvPicPr>
        <p:blipFill>
          <a:blip r:embed="rId4">
            <a:alphaModFix/>
          </a:blip>
          <a:stretch>
            <a:fillRect/>
          </a:stretch>
        </p:blipFill>
        <p:spPr>
          <a:xfrm>
            <a:off x="4226850" y="2348000"/>
            <a:ext cx="4258750" cy="3512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3975" y="0"/>
            <a:ext cx="8229600" cy="776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Scatter Plot</a:t>
            </a:r>
            <a:endParaRPr/>
          </a:p>
        </p:txBody>
      </p:sp>
      <p:sp>
        <p:nvSpPr>
          <p:cNvPr id="115" name="Google Shape;115;p21"/>
          <p:cNvSpPr txBox="1"/>
          <p:nvPr>
            <p:ph idx="1" type="body"/>
          </p:nvPr>
        </p:nvSpPr>
        <p:spPr>
          <a:xfrm>
            <a:off x="0" y="776475"/>
            <a:ext cx="8495700" cy="63480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a:t>
            </a:r>
            <a:endParaRPr/>
          </a:p>
        </p:txBody>
      </p:sp>
      <p:pic>
        <p:nvPicPr>
          <p:cNvPr id="116" name="Google Shape;116;p21"/>
          <p:cNvPicPr preferRelativeResize="0"/>
          <p:nvPr/>
        </p:nvPicPr>
        <p:blipFill>
          <a:blip r:embed="rId3">
            <a:alphaModFix/>
          </a:blip>
          <a:stretch>
            <a:fillRect/>
          </a:stretch>
        </p:blipFill>
        <p:spPr>
          <a:xfrm>
            <a:off x="-88275" y="1413224"/>
            <a:ext cx="4812300" cy="4666624"/>
          </a:xfrm>
          <a:prstGeom prst="rect">
            <a:avLst/>
          </a:prstGeom>
          <a:noFill/>
          <a:ln>
            <a:noFill/>
          </a:ln>
        </p:spPr>
      </p:pic>
      <p:pic>
        <p:nvPicPr>
          <p:cNvPr id="117" name="Google Shape;117;p21"/>
          <p:cNvPicPr preferRelativeResize="0"/>
          <p:nvPr/>
        </p:nvPicPr>
        <p:blipFill>
          <a:blip r:embed="rId4">
            <a:alphaModFix/>
          </a:blip>
          <a:stretch>
            <a:fillRect/>
          </a:stretch>
        </p:blipFill>
        <p:spPr>
          <a:xfrm>
            <a:off x="4671075" y="1413211"/>
            <a:ext cx="4812300" cy="46666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Heat Map</a:t>
            </a:r>
            <a:endParaRPr/>
          </a:p>
        </p:txBody>
      </p:sp>
      <p:sp>
        <p:nvSpPr>
          <p:cNvPr id="123" name="Google Shape;123;p22"/>
          <p:cNvSpPr txBox="1"/>
          <p:nvPr>
            <p:ph idx="1" type="body"/>
          </p:nvPr>
        </p:nvSpPr>
        <p:spPr>
          <a:xfrm>
            <a:off x="175100" y="1119550"/>
            <a:ext cx="8968800" cy="57738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t>                        Seattle                                                                               Sandiego </a:t>
            </a:r>
            <a:endParaRPr/>
          </a:p>
        </p:txBody>
      </p:sp>
      <p:pic>
        <p:nvPicPr>
          <p:cNvPr id="124" name="Google Shape;124;p22"/>
          <p:cNvPicPr preferRelativeResize="0"/>
          <p:nvPr/>
        </p:nvPicPr>
        <p:blipFill>
          <a:blip r:embed="rId3">
            <a:alphaModFix/>
          </a:blip>
          <a:stretch>
            <a:fillRect/>
          </a:stretch>
        </p:blipFill>
        <p:spPr>
          <a:xfrm>
            <a:off x="-220850" y="1922725"/>
            <a:ext cx="5564700" cy="3362800"/>
          </a:xfrm>
          <a:prstGeom prst="rect">
            <a:avLst/>
          </a:prstGeom>
          <a:noFill/>
          <a:ln>
            <a:noFill/>
          </a:ln>
        </p:spPr>
      </p:pic>
      <p:pic>
        <p:nvPicPr>
          <p:cNvPr id="125" name="Google Shape;125;p22"/>
          <p:cNvPicPr preferRelativeResize="0"/>
          <p:nvPr/>
        </p:nvPicPr>
        <p:blipFill>
          <a:blip r:embed="rId4">
            <a:alphaModFix/>
          </a:blip>
          <a:stretch>
            <a:fillRect/>
          </a:stretch>
        </p:blipFill>
        <p:spPr>
          <a:xfrm>
            <a:off x="4819150" y="1869774"/>
            <a:ext cx="4912426" cy="3218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